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68" r:id="rId3"/>
    <p:sldId id="257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1" r:id="rId16"/>
    <p:sldId id="320" r:id="rId1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4DE51-6C14-4A2C-B18B-29B6C493B409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447B5-A909-4E80-966C-2E9EDEA36B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346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EF6A-30EE-4BE8-AC26-86F2255C8EF9}" type="datetime1">
              <a:rPr lang="tr-TR" smtClean="0"/>
              <a:t>19.04.2024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80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5082-5C32-4470-A7B3-D29CEDC22604}" type="datetime1">
              <a:rPr lang="tr-TR" smtClean="0"/>
              <a:t>19.04.2024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16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27AC-F8A9-4AB9-873C-153B3FA88E69}" type="datetime1">
              <a:rPr lang="tr-TR" smtClean="0"/>
              <a:t>19.04.2024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08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22E4-71B4-4E3F-A7E0-DC8276DB569A}" type="datetime1">
              <a:rPr lang="tr-TR" smtClean="0"/>
              <a:t>19.04.2024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297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DF8-D3D1-48DA-B0BB-077431A8E9DF}" type="datetime1">
              <a:rPr lang="tr-TR" smtClean="0"/>
              <a:t>19.04.2024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0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9D0F-F012-4648-A779-F1467F944A80}" type="datetime1">
              <a:rPr lang="tr-TR" smtClean="0"/>
              <a:t>19.04.2024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16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365-09CF-4846-90BC-D1B13EAB4186}" type="datetime1">
              <a:rPr lang="tr-TR" smtClean="0"/>
              <a:t>19.04.2024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48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01DC-F9A7-4404-ADB9-81832A101991}" type="datetime1">
              <a:rPr lang="tr-TR" smtClean="0"/>
              <a:t>19.04.2024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00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2704-CFFC-4E4A-8662-89E31DFF5DA2}" type="datetime1">
              <a:rPr lang="tr-TR" smtClean="0"/>
              <a:t>19.04.2024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62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8315-036E-47B9-84B3-96DC7465367D}" type="datetime1">
              <a:rPr lang="tr-TR" smtClean="0"/>
              <a:t>19.04.2024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18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5143-21F1-4A70-9E28-595DF01AC805}" type="datetime1">
              <a:rPr lang="tr-TR" smtClean="0"/>
              <a:t>19.04.2024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47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66E2C8-879D-43BA-9982-D16CC2310DD3}" type="datetime1">
              <a:rPr lang="tr-TR" smtClean="0"/>
              <a:t>19.04.2024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C07B459-CC27-42FD-8ED8-8C040AA224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185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ehamer.marmara.edu.tr/bilgilendirme-ve-formlar/uretim-planlamas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ehamer.marmara.edu.tr/bilgilendirme-ve-formlar/uretim-planlamas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hamer.marmara.edu.tr/bilgilendirme-ve-formlar/uretim-planlamasi" TargetMode="External"/><Relationship Id="rId2" Type="http://schemas.openxmlformats.org/officeDocument/2006/relationships/hyperlink" Target="https://dehamer.marmara.edu.tr/bilgilendirme-ve-formlar/arastirmaci-sorumluluklar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%20muhdek@marmara.edu.tr?subject=olu&#351;turulan%20formun%20g&#246;nderimi" TargetMode="External"/><Relationship Id="rId2" Type="http://schemas.openxmlformats.org/officeDocument/2006/relationships/hyperlink" Target="https://dehamer.marmara.edu.tr/bilgilendirme-ve-formlar/basvuru-formlar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hamer.marmara.edu.tr/bilgilendirme-ve-formlar/basvuru-formlar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ehamer@marmara.edu.tr?subject=olu&#351;turulan%20formun%20g&#246;nderim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DENEY HAYVANLARI UYGULAMA VE ARAŞTIRMA MERKEZİ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4000" b="1" dirty="0"/>
              <a:t>LABORATUVARDA UYULMASI GEREKEN KURALLAR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1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7049345-413D-4C0F-8A8C-6F338AFA2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946" y="2787650"/>
            <a:ext cx="2744609" cy="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1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5)Laboratuvarda Uyulması Gereken Kurallar: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/>
              <a:t>Araştırmacı deney hayvanları ünitesine girmeden önce ellerini bol su ile yıkamalı.</a:t>
            </a:r>
          </a:p>
          <a:p>
            <a:r>
              <a:rPr lang="tr-TR" sz="2800" dirty="0"/>
              <a:t>Önünü kapatacak şekilde uzun bir önlük giymeli. </a:t>
            </a:r>
          </a:p>
          <a:p>
            <a:r>
              <a:rPr lang="tr-TR" sz="2800" dirty="0"/>
              <a:t>Üzerinde takı ve aksesuar varsa çıkarmalı. </a:t>
            </a:r>
          </a:p>
          <a:p>
            <a:r>
              <a:rPr lang="tr-TR" sz="2800" dirty="0"/>
              <a:t>Saçlar uzun ise toplamalı. </a:t>
            </a:r>
          </a:p>
          <a:p>
            <a:r>
              <a:rPr lang="tr-TR" sz="2800" dirty="0"/>
              <a:t>Galoş, bone ve eldiven giymeli.</a:t>
            </a:r>
          </a:p>
          <a:p>
            <a:r>
              <a:rPr lang="tr-TR" sz="2800" dirty="0"/>
              <a:t>Kıyafetleri mümkün olduğunca vücudunu kapatmalı, açık bir yer kalmamalı.  </a:t>
            </a:r>
          </a:p>
          <a:p>
            <a:r>
              <a:rPr lang="tr-TR" sz="2800" dirty="0"/>
              <a:t>Rahat kıyafetler ve ayakkabılar tercih edilmeli.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426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" y="1123837"/>
            <a:ext cx="2947483" cy="460118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/>
              <a:t>Laboratuvara yiyecek ve içecek sokmak yasaktır. </a:t>
            </a:r>
          </a:p>
          <a:p>
            <a:r>
              <a:rPr lang="tr-TR" sz="3200" dirty="0"/>
              <a:t>Kimyasalları koklamak veya tadına bakmak tehlikeli ve yasaktır. </a:t>
            </a:r>
          </a:p>
          <a:p>
            <a:r>
              <a:rPr lang="tr-TR" sz="3200" dirty="0"/>
              <a:t>Zararlı kimyasallar asla lavabolara dökülmemelidir. </a:t>
            </a:r>
          </a:p>
          <a:p>
            <a:r>
              <a:rPr lang="tr-TR" sz="3200" dirty="0"/>
              <a:t>Çatlamış veya kırılmış eşyalar kullanılmamalı.</a:t>
            </a:r>
          </a:p>
          <a:p>
            <a:pPr marL="0" indent="0">
              <a:buNone/>
            </a:pPr>
            <a:r>
              <a:rPr lang="tr-TR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40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1123837"/>
            <a:ext cx="2947482" cy="460118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/>
              <a:t>Laboratuvarda mümkün olduğu kadar tek başına çalışılmamalı </a:t>
            </a:r>
          </a:p>
          <a:p>
            <a:r>
              <a:rPr lang="tr-TR" sz="2800" dirty="0"/>
              <a:t>Laboratuvardan çıkarken her yer temiz bir şekilde bırakılmalı.</a:t>
            </a:r>
          </a:p>
          <a:p>
            <a:r>
              <a:rPr lang="tr-TR" sz="2800" dirty="0"/>
              <a:t>Kimyasal ve biyolojik atıklar uygun yerlere atılmalı.</a:t>
            </a:r>
          </a:p>
          <a:p>
            <a:r>
              <a:rPr lang="tr-TR" sz="2800" dirty="0"/>
              <a:t>Giyilen önlük, eldiven, galoş </a:t>
            </a:r>
            <a:r>
              <a:rPr lang="tr-TR" sz="2800" dirty="0" err="1"/>
              <a:t>vs</a:t>
            </a:r>
            <a:r>
              <a:rPr lang="tr-TR" sz="2800" dirty="0"/>
              <a:t> ile dışarı çıkılmamalı.</a:t>
            </a:r>
          </a:p>
          <a:p>
            <a:r>
              <a:rPr lang="tr-TR" sz="2800" dirty="0"/>
              <a:t>Laboratuvardan çıkarken eller mutlaka yıkanmalı.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52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6)Çalışma </a:t>
            </a:r>
            <a:br>
              <a:rPr lang="tr-TR" sz="4000" dirty="0"/>
            </a:br>
            <a:r>
              <a:rPr lang="tr-TR" sz="4000" dirty="0"/>
              <a:t>Bittikten </a:t>
            </a:r>
            <a:br>
              <a:rPr lang="tr-TR" sz="4000" dirty="0"/>
            </a:br>
            <a:r>
              <a:rPr lang="tr-TR" sz="4000" dirty="0"/>
              <a:t>Sonra </a:t>
            </a:r>
            <a:br>
              <a:rPr lang="tr-TR" sz="4000" dirty="0"/>
            </a:br>
            <a:r>
              <a:rPr lang="tr-TR" sz="4000" dirty="0"/>
              <a:t>Yapılacaklar: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‘Ötanazi raporu’ ıslak imzalı olarak sorumlu veteriner hekime teslim edilmelidir.</a:t>
            </a:r>
          </a:p>
          <a:p>
            <a:pPr marL="0" indent="0">
              <a:buNone/>
            </a:pPr>
            <a:r>
              <a:rPr lang="tr-TR" sz="2800" dirty="0">
                <a:hlinkClick r:id="rId2"/>
              </a:rPr>
              <a:t>https://dehamer.marmara.edu.tr/bilgilendirme-ve-formlar/uretim-planlamasi</a:t>
            </a:r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449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C793CDE-8ED0-4351-BA2C-47C41AAF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7) Mesai Saatleri Dışında veya Hafta Sonu Çalışmak için Yapılması Gerekenler: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7E1B3E-BCEE-4A1C-B80E-33AC6BFE7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Eğer mesai </a:t>
            </a:r>
            <a:r>
              <a:rPr lang="tr-TR" dirty="0" err="1"/>
              <a:t>saatlari</a:t>
            </a:r>
            <a:r>
              <a:rPr lang="tr-TR" dirty="0"/>
              <a:t> dışında veya hafta sonu çalışma yapılacak ise bir sonraki sayfadaki form doldurulup sorumlu veteriner hekime teslim edilmelidir. </a:t>
            </a:r>
          </a:p>
          <a:p>
            <a:r>
              <a:rPr lang="tr-TR" dirty="0">
                <a:hlinkClick r:id="rId2"/>
              </a:rPr>
              <a:t>https://dehamer.marmara.edu.tr/bilgilendirme-ve-formlar/uretim-planlamasi</a:t>
            </a:r>
            <a:endParaRPr lang="tr-TR" dirty="0"/>
          </a:p>
          <a:p>
            <a:r>
              <a:rPr lang="tr-TR" dirty="0"/>
              <a:t>Gerekli formun doldurduktan sonra bir nüshasının sorumlu veteriner hekime verilir.</a:t>
            </a:r>
          </a:p>
          <a:p>
            <a:r>
              <a:rPr lang="tr-TR" dirty="0"/>
              <a:t>Çalışmaya başlamadan önce Eczacılık Fakültesi güvenliğine form gösterilir ve DEHAMER anahtarı alınır.</a:t>
            </a:r>
          </a:p>
          <a:p>
            <a:r>
              <a:rPr lang="tr-TR" dirty="0"/>
              <a:t>Çalışma bitiminde kapı kilitlenir ve anahtar Eczacılık Fakülte güvenliğine teslim edilir.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4E874E-B993-47D8-BF55-6014DC4B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272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C13A12E-B238-4671-AE96-7738830A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ÇALIŞMA ÖNCESİ MUTLAKA OKUYUNUZ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E457C-A135-464D-81DD-B52311827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https://dehamer.marmara.edu.tr/bilgilendirme-ve-formlar/arastirmaci-sorumluluklari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İş akış şeması:</a:t>
            </a:r>
          </a:p>
          <a:p>
            <a:r>
              <a:rPr lang="tr-TR" dirty="0">
                <a:hlinkClick r:id="rId3"/>
              </a:rPr>
              <a:t>https://dehamer.marmara.edu.tr/bilgilendirme-ve-formlar/uretim-planlamasi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AC5D480-C310-427E-A07F-6FF31551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712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31771" y="1346578"/>
            <a:ext cx="8946541" cy="3603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6600" dirty="0">
                <a:latin typeface="Bahnschrift Light Condensed" panose="020B0502040204020203" pitchFamily="34" charset="0"/>
              </a:rPr>
              <a:t>BEYAZ GİYSİSİ İLE HAYAT KURTARAN SADECE HEKİMLER DEĞİLDİR.</a:t>
            </a:r>
          </a:p>
        </p:txBody>
      </p:sp>
      <p:pic>
        <p:nvPicPr>
          <p:cNvPr id="1026" name="Picture 2" descr="beyaz önlüklü far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716" y="1524000"/>
            <a:ext cx="4038487" cy="324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3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2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709"/>
            <a:ext cx="12165062" cy="68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7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Slayt İçeriği: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800" b="1" dirty="0"/>
              <a:t>1) Çalışmaya Başlamadan Önce Yapılacak İşlemler </a:t>
            </a:r>
          </a:p>
          <a:p>
            <a:pPr marL="0" indent="0">
              <a:buNone/>
            </a:pPr>
            <a:r>
              <a:rPr lang="tr-TR" sz="2800" b="1" dirty="0"/>
              <a:t>2) Üretim Planlamasında Dikkat Edilmesi Gereken Önemli Hususlar</a:t>
            </a:r>
          </a:p>
          <a:p>
            <a:pPr marL="0" indent="0">
              <a:buNone/>
            </a:pPr>
            <a:r>
              <a:rPr lang="tr-TR" sz="2800" b="1" dirty="0"/>
              <a:t>3) Çalışma Sırasında Uyulması Gereken Kurallar</a:t>
            </a:r>
          </a:p>
          <a:p>
            <a:pPr marL="0" indent="0">
              <a:buNone/>
            </a:pPr>
            <a:r>
              <a:rPr lang="tr-TR" sz="2800" b="1" dirty="0"/>
              <a:t>4) Araştırmacı Sorumluluğunda Olan Bazı Yükümlülükler</a:t>
            </a:r>
          </a:p>
          <a:p>
            <a:pPr marL="0" indent="0">
              <a:buNone/>
            </a:pPr>
            <a:r>
              <a:rPr lang="tr-TR" sz="2800" b="1" dirty="0"/>
              <a:t>5) Laboratuvarda Uyulması Gereken Kurallar</a:t>
            </a:r>
          </a:p>
          <a:p>
            <a:pPr marL="0" indent="0">
              <a:buNone/>
            </a:pPr>
            <a:r>
              <a:rPr lang="tr-TR" sz="2800" b="1" dirty="0"/>
              <a:t>6) Çalışma Bittikten Sonra Yapılacaklar</a:t>
            </a:r>
          </a:p>
          <a:p>
            <a:pPr marL="0" indent="0">
              <a:buNone/>
            </a:pPr>
            <a:r>
              <a:rPr lang="tr-TR" sz="2800" b="1" dirty="0"/>
              <a:t>7) Mesai saatleri dışında veya Hafta sonu Çalışmak için Yapılması Gerekenler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87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1)Çalışmaya Başlamadan Önce Yapılacak İşlemler: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Çalışma yapacak kişi ‘</a:t>
            </a:r>
            <a:r>
              <a:rPr lang="tr-TR" b="1" i="1" dirty="0"/>
              <a:t>İş Akış </a:t>
            </a:r>
            <a:r>
              <a:rPr lang="tr-TR" b="1" i="1" dirty="0" err="1"/>
              <a:t>Şeması</a:t>
            </a:r>
            <a:r>
              <a:rPr lang="tr-TR" b="1" dirty="0" err="1"/>
              <a:t>’nı</a:t>
            </a:r>
            <a:r>
              <a:rPr lang="tr-TR" b="1" dirty="0"/>
              <a:t> adım adım uygulamalı</a:t>
            </a:r>
            <a:r>
              <a:rPr lang="tr-TR" dirty="0"/>
              <a:t>: </a:t>
            </a:r>
          </a:p>
          <a:p>
            <a:r>
              <a:rPr lang="tr-TR" dirty="0"/>
              <a:t>Projenin oluşturulması için ilgili formun doldurulması </a:t>
            </a:r>
          </a:p>
          <a:p>
            <a:r>
              <a:rPr lang="tr-TR" dirty="0">
                <a:hlinkClick r:id="rId2"/>
              </a:rPr>
              <a:t>https://dehamer.marmara.edu.tr/bilgilendirme-ve-formlar/basvuru-formlari</a:t>
            </a:r>
            <a:endParaRPr lang="tr-TR" dirty="0"/>
          </a:p>
          <a:p>
            <a:r>
              <a:rPr lang="tr-TR" dirty="0"/>
              <a:t>Oluşturulan formun </a:t>
            </a:r>
            <a:r>
              <a:rPr lang="tr-TR" dirty="0">
                <a:hlinkClick r:id="rId3"/>
              </a:rPr>
              <a:t>muhdek@marmara.edu.tr </a:t>
            </a:r>
            <a:r>
              <a:rPr lang="tr-TR" dirty="0"/>
              <a:t>adresine gönderimi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Etik Kurul Sekretaryasına ıslak imzalı elden teslimi (Tıp Fakültesi 3. Kat)</a:t>
            </a:r>
          </a:p>
          <a:p>
            <a:pPr marL="0" indent="0">
              <a:buNone/>
            </a:pPr>
            <a:r>
              <a:rPr lang="tr-TR" dirty="0"/>
              <a:t>   İletişim: Etik Kurul Sekreteri, Güler SUNA – 02167775541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75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8" y="1123837"/>
            <a:ext cx="2820574" cy="460118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59125" y="864108"/>
            <a:ext cx="8173329" cy="5120640"/>
          </a:xfrm>
        </p:spPr>
        <p:txBody>
          <a:bodyPr/>
          <a:lstStyle/>
          <a:p>
            <a:r>
              <a:rPr lang="tr-TR" dirty="0"/>
              <a:t>	</a:t>
            </a:r>
            <a:r>
              <a:rPr lang="tr-TR" sz="2400" dirty="0"/>
              <a:t>Proje sonucu düzenleme/uygunluk verilmesi</a:t>
            </a:r>
          </a:p>
          <a:p>
            <a:r>
              <a:rPr lang="tr-TR" sz="2400" dirty="0"/>
              <a:t>	Proje formu onaylarının ıslak imzalarının tamamlanması</a:t>
            </a:r>
          </a:p>
          <a:p>
            <a:r>
              <a:rPr lang="tr-TR" sz="2400" dirty="0"/>
              <a:t>	Etik kurul sekretaryasından onay formunun alınması                                </a:t>
            </a:r>
          </a:p>
          <a:p>
            <a:r>
              <a:rPr lang="tr-TR" sz="2400" dirty="0"/>
              <a:t>	Deney Hayvanı Talep Formunun doldurulması</a:t>
            </a:r>
          </a:p>
          <a:p>
            <a:pPr marL="0" indent="0">
              <a:buNone/>
            </a:pPr>
            <a:r>
              <a:rPr lang="tr-TR" dirty="0">
                <a:hlinkClick r:id="rId3"/>
              </a:rPr>
              <a:t>https://dehamer.marmara.edu.tr/bilgilendirme-ve-formlar/basvuru-formlari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810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8621884-3329-4F63-9C9A-767A99F84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2)Üretim Planlamasında Dikkat Edilmesi Gereken Önemli Hususlar: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7981EC-1808-48A3-90C3-380848D5E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Hayvan üretimleri her araştırmacıya özel olarak planladığı için başka bir araştırmacıya rezerve edilmiş hayvanlar, yeni talep eden bir araştırmacıya verilmez.</a:t>
            </a:r>
          </a:p>
          <a:p>
            <a:r>
              <a:rPr lang="tr-TR" dirty="0"/>
              <a:t>Eğer güncel stoklarda araştırmacının istemiş olduğu özellikleri kapsayan hayvan mevcut değilse, kişi evraklarını “</a:t>
            </a:r>
            <a:r>
              <a:rPr lang="tr-TR" i="1" dirty="0"/>
              <a:t>İş Akış </a:t>
            </a:r>
            <a:r>
              <a:rPr lang="tr-TR" i="1" dirty="0" err="1"/>
              <a:t>Şeması</a:t>
            </a:r>
            <a:r>
              <a:rPr lang="tr-TR" dirty="0" err="1"/>
              <a:t>”ndaki</a:t>
            </a:r>
            <a:r>
              <a:rPr lang="tr-TR" dirty="0"/>
              <a:t> gibi belirttiği taktirde, hayvanlar üretime alınacaktır.</a:t>
            </a:r>
          </a:p>
          <a:p>
            <a:r>
              <a:rPr lang="tr-TR" dirty="0"/>
              <a:t>Bir hayvanın üretime konulması çiftleştirilmesi, gebelik, doğum ve doğan hayvanların sütten kesilme süreleri hesaplandığında; üretimin talep edildiği tarihten </a:t>
            </a:r>
            <a:r>
              <a:rPr lang="tr-TR" b="1" i="1" dirty="0"/>
              <a:t>en az 4 ay sonra* </a:t>
            </a:r>
            <a:r>
              <a:rPr lang="tr-TR" dirty="0"/>
              <a:t>araştırmacılar hayvanlarını teslim alabilmektedirler.</a:t>
            </a:r>
          </a:p>
          <a:p>
            <a:r>
              <a:rPr lang="tr-TR" dirty="0"/>
              <a:t>Deney hayvanı Talep Formunda belirtilen çalışma takvimine göre üretilip yetiştirirken </a:t>
            </a:r>
            <a:r>
              <a:rPr lang="tr-TR" b="1" dirty="0"/>
              <a:t>hayvanların bir ay süre ile deneye alınmaması durumunda</a:t>
            </a:r>
            <a:r>
              <a:rPr lang="tr-TR" dirty="0"/>
              <a:t>, hayvanlar başka projelere tahsis edilecektir. Ertelenen süreler için </a:t>
            </a:r>
            <a:r>
              <a:rPr lang="tr-TR" b="1" dirty="0"/>
              <a:t>ek ücret </a:t>
            </a:r>
            <a:r>
              <a:rPr lang="tr-TR" dirty="0"/>
              <a:t>talep edilecektir.</a:t>
            </a:r>
          </a:p>
          <a:p>
            <a:pPr marL="0" indent="0">
              <a:buNone/>
            </a:pPr>
            <a:r>
              <a:rPr lang="tr-TR" b="1" i="1" dirty="0"/>
              <a:t>* </a:t>
            </a:r>
            <a:r>
              <a:rPr lang="tr-TR" i="1" dirty="0"/>
              <a:t>Bu süre hayvanın istenilen sayısına, yaşına, çalışma modeline ve ağırlığına bağlı olarak değişebilmektedir.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3923499-4935-4FF7-A277-4FC2B8FF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7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1123836"/>
            <a:ext cx="2947482" cy="460118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Oluşturulan formun </a:t>
            </a:r>
            <a:r>
              <a:rPr lang="tr-TR" sz="2800" dirty="0">
                <a:hlinkClick r:id="rId3"/>
              </a:rPr>
              <a:t>dehamer@marmara.edu.tr </a:t>
            </a:r>
            <a:r>
              <a:rPr lang="tr-TR" sz="2800" dirty="0"/>
              <a:t>adresine gönderimi</a:t>
            </a:r>
          </a:p>
          <a:p>
            <a:r>
              <a:rPr lang="tr-TR" sz="2800" dirty="0"/>
              <a:t>Formdaki ödeme tipine göre proforma isteği </a:t>
            </a:r>
          </a:p>
          <a:p>
            <a:pPr marL="0" indent="0">
              <a:buNone/>
            </a:pPr>
            <a:r>
              <a:rPr lang="tr-TR" sz="2800" dirty="0"/>
              <a:t>İletişim: Sorumlu Veteriner Hekim, </a:t>
            </a:r>
          </a:p>
          <a:p>
            <a:pPr marL="0" indent="0">
              <a:buNone/>
            </a:pPr>
            <a:r>
              <a:rPr lang="tr-TR" sz="2800" dirty="0"/>
              <a:t>Deniz Mukaddes Türet – 0216777 5292</a:t>
            </a:r>
          </a:p>
          <a:p>
            <a:endParaRPr lang="tr-TR" sz="2800" dirty="0"/>
          </a:p>
          <a:p>
            <a:r>
              <a:rPr lang="tr-TR" sz="2800" dirty="0"/>
              <a:t> Proformaya ilişkin ödeme işlemlerinin takibi                                         </a:t>
            </a:r>
          </a:p>
          <a:p>
            <a:r>
              <a:rPr lang="tr-TR" sz="2800" dirty="0"/>
              <a:t> Çalışmaya Başlanması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36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dirty="0"/>
              <a:t>3)Çalışma Sırasında Uyulması Gereken Kurallar: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Onay aldıktan sonra Laboratuvar Kurallarına uygun bir şekilde çalışmaya başlayabilir. </a:t>
            </a:r>
          </a:p>
          <a:p>
            <a:r>
              <a:rPr lang="tr-TR" sz="2400" dirty="0"/>
              <a:t>Çalışma odasına ad-</a:t>
            </a:r>
            <a:r>
              <a:rPr lang="tr-TR" sz="2400" dirty="0" err="1"/>
              <a:t>soyad</a:t>
            </a:r>
            <a:r>
              <a:rPr lang="tr-TR" sz="2400" dirty="0"/>
              <a:t>, çalışma etik numarası, iletişim bilgileri ve deneye başlangıç tarihi yazılmalı</a:t>
            </a:r>
          </a:p>
          <a:p>
            <a:r>
              <a:rPr lang="tr-TR" sz="2400" dirty="0"/>
              <a:t>Hayvanlar çalışmaya uygun gruplara ayrılmalı, kafeslerin üzerine grup isimleri yazılmalı</a:t>
            </a:r>
          </a:p>
          <a:p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252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/>
              <a:t>4)Araştırmacı Sorumluluğun-</a:t>
            </a:r>
            <a:br>
              <a:rPr lang="tr-TR" dirty="0"/>
            </a:br>
            <a:r>
              <a:rPr lang="tr-TR" dirty="0"/>
              <a:t>da Olan Bazı Yükümler: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Hayvanlara yem ve su vermek araştırmacının kendi sorumluluğundadır. </a:t>
            </a:r>
          </a:p>
          <a:p>
            <a:r>
              <a:rPr lang="tr-TR" sz="2800" dirty="0"/>
              <a:t>Hayvanların kafes değişimi, temizliği ve bakımı araştırmacının kendi sorumluluğundadır. </a:t>
            </a:r>
          </a:p>
          <a:p>
            <a:r>
              <a:rPr lang="tr-TR" sz="2800" dirty="0"/>
              <a:t>Deney öncesinde cihazların kullanma talimatlarını okumalıdır.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B459-CC27-42FD-8ED8-8C040AA224E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048924"/>
      </p:ext>
    </p:extLst>
  </p:cSld>
  <p:clrMapOvr>
    <a:masterClrMapping/>
  </p:clrMapOvr>
</p:sld>
</file>

<file path=ppt/theme/theme1.xml><?xml version="1.0" encoding="utf-8"?>
<a:theme xmlns:a="http://schemas.openxmlformats.org/drawingml/2006/main" name="Çerçeve">
  <a:themeElements>
    <a:clrScheme name="Çerçev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Çerçev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Çerçev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TM03457475[[fn=Çerçeve]]</Template>
  <TotalTime>291</TotalTime>
  <Words>754</Words>
  <Application>Microsoft Office PowerPoint</Application>
  <PresentationFormat>Geniş ekran</PresentationFormat>
  <Paragraphs>92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Bahnschrift Light Condensed</vt:lpstr>
      <vt:lpstr>Calibri</vt:lpstr>
      <vt:lpstr>Corbel</vt:lpstr>
      <vt:lpstr>Wingdings 2</vt:lpstr>
      <vt:lpstr>Çerçeve</vt:lpstr>
      <vt:lpstr>DENEY HAYVANLARI UYGULAMA VE ARAŞTIRMA MERKEZİ</vt:lpstr>
      <vt:lpstr>PowerPoint Sunusu</vt:lpstr>
      <vt:lpstr>Slayt İçeriği: </vt:lpstr>
      <vt:lpstr>1)Çalışmaya Başlamadan Önce Yapılacak İşlemler: </vt:lpstr>
      <vt:lpstr>PowerPoint Sunusu</vt:lpstr>
      <vt:lpstr>2)Üretim Planlamasında Dikkat Edilmesi Gereken Önemli Hususlar:</vt:lpstr>
      <vt:lpstr>PowerPoint Sunusu</vt:lpstr>
      <vt:lpstr>3)Çalışma Sırasında Uyulması Gereken Kurallar:</vt:lpstr>
      <vt:lpstr>4)Araştırmacı Sorumluluğun- da Olan Bazı Yükümler: </vt:lpstr>
      <vt:lpstr>5)Laboratuvarda Uyulması Gereken Kurallar:</vt:lpstr>
      <vt:lpstr>PowerPoint Sunusu</vt:lpstr>
      <vt:lpstr>PowerPoint Sunusu</vt:lpstr>
      <vt:lpstr>6)Çalışma  Bittikten  Sonra  Yapılacaklar: </vt:lpstr>
      <vt:lpstr>7) Mesai Saatleri Dışında veya Hafta Sonu Çalışmak için Yapılması Gerekenler: </vt:lpstr>
      <vt:lpstr>ÇALIŞMA ÖNCESİ MUTLAKA OKUYUNUZ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DENEY HAYVANLARI UYGULAMA VE ARAŞTIRMA MERKEZİ</dc:title>
  <dc:creator>User</dc:creator>
  <cp:lastModifiedBy>user</cp:lastModifiedBy>
  <cp:revision>28</cp:revision>
  <cp:lastPrinted>2024-02-21T07:18:03Z</cp:lastPrinted>
  <dcterms:created xsi:type="dcterms:W3CDTF">2023-08-04T21:00:47Z</dcterms:created>
  <dcterms:modified xsi:type="dcterms:W3CDTF">2024-04-19T06:49:16Z</dcterms:modified>
</cp:coreProperties>
</file>